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1"/>
  </p:notesMasterIdLst>
  <p:handoutMasterIdLst>
    <p:handoutMasterId r:id="rId12"/>
  </p:handoutMasterIdLst>
  <p:sldIdLst>
    <p:sldId id="261" r:id="rId2"/>
    <p:sldId id="481" r:id="rId3"/>
    <p:sldId id="484" r:id="rId4"/>
    <p:sldId id="480" r:id="rId5"/>
    <p:sldId id="485" r:id="rId6"/>
    <p:sldId id="486" r:id="rId7"/>
    <p:sldId id="483" r:id="rId8"/>
    <p:sldId id="610" r:id="rId9"/>
    <p:sldId id="487" r:id="rId10"/>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83" autoAdjust="0"/>
    <p:restoredTop sz="92165" autoAdjust="0"/>
  </p:normalViewPr>
  <p:slideViewPr>
    <p:cSldViewPr>
      <p:cViewPr varScale="1">
        <p:scale>
          <a:sx n="49" d="100"/>
          <a:sy n="49" d="100"/>
        </p:scale>
        <p:origin x="1229"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Time strictly e.g. 3 minutes. No need to share; there is time later to revisit and extend this writing.</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1156878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r>
              <a:rPr lang="en-GB" dirty="0">
                <a:solidFill>
                  <a:schemeClr val="tx1"/>
                </a:solidFill>
              </a:rPr>
              <a:t>You can provide more specific or literal prompts to help discussion, e.g.</a:t>
            </a:r>
          </a:p>
          <a:p>
            <a:pPr marL="171450" indent="-171450">
              <a:buFont typeface="Arial" panose="020B0604020202020204" pitchFamily="34" charset="0"/>
              <a:buChar char="•"/>
            </a:pPr>
            <a:r>
              <a:rPr lang="en-GB" dirty="0">
                <a:solidFill>
                  <a:schemeClr val="tx1"/>
                </a:solidFill>
              </a:rPr>
              <a:t>Imagine you are shooting this scene as the opening few seconds of a film – how many frames would you have and what would be in each one? What would be in a long or medium shot? What would the camera zoom in on or show in close-up? What might be on the soundtrack? In choosing these shots, what feelings or thoughts do you want the viewer to have? </a:t>
            </a:r>
          </a:p>
          <a:p>
            <a:pPr marL="171450" indent="-171450">
              <a:buFont typeface="Arial" panose="020B0604020202020204" pitchFamily="34" charset="0"/>
              <a:buChar char="•"/>
            </a:pPr>
            <a:r>
              <a:rPr lang="en-GB" dirty="0">
                <a:solidFill>
                  <a:schemeClr val="tx1"/>
                </a:solidFill>
              </a:rPr>
              <a:t>What details about the setting do we know for certain? What is left more vague or unclear?</a:t>
            </a:r>
          </a:p>
          <a:p>
            <a:pPr marL="171450" indent="-171450">
              <a:buFont typeface="Arial" panose="020B0604020202020204" pitchFamily="34" charset="0"/>
              <a:buChar char="•"/>
            </a:pPr>
            <a:r>
              <a:rPr lang="en-GB" dirty="0">
                <a:solidFill>
                  <a:schemeClr val="tx1"/>
                </a:solidFill>
              </a:rPr>
              <a:t>Is this a completely peaceful or attractive scene? Which details tell you?</a:t>
            </a:r>
          </a:p>
          <a:p>
            <a:pPr marL="171450" indent="-171450">
              <a:buFont typeface="Arial" panose="020B0604020202020204" pitchFamily="34" charset="0"/>
              <a:buChar char="•"/>
            </a:pPr>
            <a:r>
              <a:rPr lang="en-GB" dirty="0">
                <a:solidFill>
                  <a:schemeClr val="tx1"/>
                </a:solidFill>
              </a:rPr>
              <a:t>If you were to introduce characters into this scene, where would you place them? Who might they be?</a:t>
            </a:r>
          </a:p>
          <a:p>
            <a:endParaRPr lang="en-GB" dirty="0">
              <a:solidFill>
                <a:schemeClr val="tx1"/>
              </a:solidFill>
            </a:endParaRPr>
          </a:p>
          <a:p>
            <a:endParaRPr lang="en-GB" dirty="0">
              <a:solidFill>
                <a:schemeClr val="tx1"/>
              </a:solidFill>
            </a:endParaRPr>
          </a:p>
        </p:txBody>
      </p:sp>
      <p:sp>
        <p:nvSpPr>
          <p:cNvPr id="4" name="Slide Number Placeholder 3"/>
          <p:cNvSpPr>
            <a:spLocks noGrp="1"/>
          </p:cNvSpPr>
          <p:nvPr>
            <p:ph type="sldNum" sz="quarter" idx="10"/>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940402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AU" dirty="0"/>
              <a:t>Ask students to look at a version of the Steinbeck text with prepositional phrases removed and begin to consider what kind of detail they provide. You can use the examples to illustrate the structure of prepositional phrases and their flexibility, from simple (preposition + noun </a:t>
            </a:r>
            <a:r>
              <a:rPr lang="en-AU" dirty="0" err="1"/>
              <a:t>eg</a:t>
            </a:r>
            <a:r>
              <a:rPr lang="en-AU" dirty="0"/>
              <a:t> </a:t>
            </a:r>
            <a:r>
              <a:rPr lang="en-AU" i="1" dirty="0"/>
              <a:t>of Soledad</a:t>
            </a:r>
            <a:r>
              <a:rPr lang="en-AU" dirty="0"/>
              <a:t>) to more expanded phrases (preposition + determiner + noun phrase </a:t>
            </a:r>
            <a:r>
              <a:rPr lang="en-AU" dirty="0" err="1"/>
              <a:t>eg</a:t>
            </a:r>
            <a:r>
              <a:rPr lang="en-AU" dirty="0"/>
              <a:t> </a:t>
            </a:r>
            <a:r>
              <a:rPr lang="en-AU" i="1" dirty="0"/>
              <a:t>on the valley side</a:t>
            </a:r>
            <a:r>
              <a:rPr lang="en-AU" dirty="0"/>
              <a:t>) and detailed appositional phrases e.g. </a:t>
            </a:r>
            <a:r>
              <a:rPr lang="en-AU" i="1" dirty="0"/>
              <a:t>trees – willows fresh and green…..; sycamores with recumbent limbs and branches….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AU" i="0"/>
              <a:t>(Note</a:t>
            </a:r>
            <a:r>
              <a:rPr lang="en-AU" i="0" dirty="0"/>
              <a:t>: An appositional phrase occurs when two words or phrases are placed beside one another so that one describes or defines </a:t>
            </a:r>
            <a:r>
              <a:rPr lang="en-AU" i="0"/>
              <a:t>the other).</a:t>
            </a:r>
            <a:endParaRPr lang="en-GB" i="0"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619788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Time strictly e.g. 3 minutes. No need to share; there is time later to revisit and extend this writing.</a:t>
            </a:r>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3833646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54063"/>
            <a:ext cx="5026025" cy="3768725"/>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Discuss what the description gains by the inclusion of the highlighted prepositional phrases. </a:t>
            </a:r>
            <a:r>
              <a:rPr lang="en-AU" dirty="0"/>
              <a:t>both literally and inferentially </a:t>
            </a:r>
            <a:r>
              <a:rPr lang="en-AU" dirty="0" err="1"/>
              <a:t>eg</a:t>
            </a:r>
            <a:r>
              <a:rPr lang="en-AU" dirty="0"/>
              <a: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AU" dirty="0"/>
              <a:t>geographical and topographical detail, including place names – you could stress how the detail, including the use of proper nouns, make this a specific place, not a generic setting, and how the names may help us begin to infer where it is set if we do not know where the Salinas River is. Steinbeck locates the novel in a place that does actually exist in California, adding to the realism of the story</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AU" dirty="0"/>
              <a:t>temporal information with references to regular seasonal changes and a contrast between permanent and changing features of the landscape</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AU" dirty="0"/>
              <a:t>precise locational detail that helps us visualise the setting clearly. </a:t>
            </a:r>
            <a:r>
              <a:rPr lang="en-GB" dirty="0"/>
              <a:t>In the novel, this ‘fixing’ of the exact spot by the pool is important since it is where George tells Lennie to come if he is in trouble – and of course it becomes Lennie’s last resting place</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AU" dirty="0"/>
              <a:t>invite students to consider the visual and sensory details provided by the noun phrases inside these prepositional phrases (</a:t>
            </a:r>
            <a:r>
              <a:rPr lang="en-AU" dirty="0" err="1"/>
              <a:t>eg</a:t>
            </a:r>
            <a:r>
              <a:rPr lang="en-AU" dirty="0"/>
              <a:t> </a:t>
            </a:r>
            <a:r>
              <a:rPr lang="en-AU" i="1" dirty="0"/>
              <a:t>the yellow sands; the sunlight; the hillside bank </a:t>
            </a:r>
            <a:r>
              <a:rPr lang="en-AU" dirty="0"/>
              <a:t>and look especially at the detail in the two long appositional phrases describing the willows and the sycamores. Consider </a:t>
            </a:r>
            <a:r>
              <a:rPr lang="en-GB" dirty="0"/>
              <a:t>inferences that might be made about the narrative that will unfold, for example an ambiguity about the beauty and peacefulness of the scene, shown through contrast between attractive features and more disturbing ones </a:t>
            </a:r>
            <a:r>
              <a:rPr lang="en-GB" i="0" dirty="0"/>
              <a:t>e.g. </a:t>
            </a:r>
            <a:r>
              <a:rPr lang="en-GB" i="1" dirty="0"/>
              <a:t>willows fresh and green with every spring/debris of the winter’s flooding; with mottled, white, recumbent limbs</a:t>
            </a:r>
            <a:endParaRPr lang="en-GB" dirty="0"/>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 </a:t>
            </a:r>
          </a:p>
        </p:txBody>
      </p:sp>
      <p:sp>
        <p:nvSpPr>
          <p:cNvPr id="4" name="Slide Number Placeholder 3"/>
          <p:cNvSpPr>
            <a:spLocks noGrp="1"/>
          </p:cNvSpPr>
          <p:nvPr>
            <p:ph type="sldNum" sz="quarter" idx="10"/>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856555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200"/>
              </a:lnSpc>
              <a:spcAft>
                <a:spcPts val="600"/>
              </a:spcAft>
            </a:pP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9</a:t>
            </a:fld>
            <a:endParaRPr lang="en-US"/>
          </a:p>
        </p:txBody>
      </p:sp>
    </p:spTree>
    <p:extLst>
      <p:ext uri="{BB962C8B-B14F-4D97-AF65-F5344CB8AC3E}">
        <p14:creationId xmlns:p14="http://schemas.microsoft.com/office/powerpoint/2010/main" val="1313824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prepositional phrases to describe a setting in narrative</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1"/>
          </p:nvPr>
        </p:nvSpPr>
        <p:spPr/>
        <p:txBody>
          <a:bodyPr/>
          <a:lstStyle/>
          <a:p>
            <a:fld id="{132371F7-CEE0-4AF0-87BE-4D51F1612E4F}" type="slidenum">
              <a:rPr lang="en-US" smtClean="0"/>
              <a:pPr/>
              <a:t>2</a:t>
            </a:fld>
            <a:endParaRPr lang="en-US" dirty="0"/>
          </a:p>
        </p:txBody>
      </p:sp>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F227F-8DB3-4919-BE60-71DB1E7DA5A9}"/>
              </a:ext>
            </a:extLst>
          </p:cNvPr>
          <p:cNvSpPr>
            <a:spLocks noGrp="1"/>
          </p:cNvSpPr>
          <p:nvPr>
            <p:ph type="title"/>
          </p:nvPr>
        </p:nvSpPr>
        <p:spPr/>
        <p:txBody>
          <a:bodyPr/>
          <a:lstStyle/>
          <a:p>
            <a:r>
              <a:rPr lang="en-GB" dirty="0"/>
              <a:t>Writing Time</a:t>
            </a:r>
          </a:p>
        </p:txBody>
      </p:sp>
      <p:sp>
        <p:nvSpPr>
          <p:cNvPr id="3" name="Content Placeholder 2">
            <a:extLst>
              <a:ext uri="{FF2B5EF4-FFF2-40B4-BE49-F238E27FC236}">
                <a16:creationId xmlns:a16="http://schemas.microsoft.com/office/drawing/2014/main" id="{5ED022CB-2750-43F0-9E6C-C079A82B9D5D}"/>
              </a:ext>
            </a:extLst>
          </p:cNvPr>
          <p:cNvSpPr>
            <a:spLocks noGrp="1"/>
          </p:cNvSpPr>
          <p:nvPr>
            <p:ph idx="1"/>
          </p:nvPr>
        </p:nvSpPr>
        <p:spPr/>
        <p:txBody>
          <a:bodyPr/>
          <a:lstStyle/>
          <a:p>
            <a:pPr>
              <a:lnSpc>
                <a:spcPts val="2800"/>
              </a:lnSpc>
            </a:pPr>
            <a:r>
              <a:rPr lang="en-GB" sz="2000" dirty="0">
                <a:latin typeface="Arial" panose="020B0604020202020204" pitchFamily="34" charset="0"/>
                <a:cs typeface="Arial" panose="020B0604020202020204" pitchFamily="34" charset="0"/>
              </a:rPr>
              <a:t>Think of a place you love – indoors, outdoors, ordinary, special…</a:t>
            </a:r>
          </a:p>
          <a:p>
            <a:pPr>
              <a:lnSpc>
                <a:spcPts val="2800"/>
              </a:lnSpc>
            </a:pPr>
            <a:endParaRPr lang="en-GB" sz="2000" dirty="0">
              <a:latin typeface="Arial" panose="020B0604020202020204" pitchFamily="34" charset="0"/>
              <a:cs typeface="Arial" panose="020B0604020202020204" pitchFamily="34" charset="0"/>
            </a:endParaRPr>
          </a:p>
          <a:p>
            <a:pPr>
              <a:lnSpc>
                <a:spcPts val="2800"/>
              </a:lnSpc>
            </a:pPr>
            <a:r>
              <a:rPr lang="en-GB" sz="2000" dirty="0">
                <a:latin typeface="Arial" panose="020B0604020202020204" pitchFamily="34" charset="0"/>
                <a:cs typeface="Arial" panose="020B0604020202020204" pitchFamily="34" charset="0"/>
              </a:rPr>
              <a:t>Imagine yourself in that place – visualise it, listen to it, smell it…</a:t>
            </a:r>
          </a:p>
          <a:p>
            <a:pPr>
              <a:lnSpc>
                <a:spcPts val="2800"/>
              </a:lnSpc>
            </a:pPr>
            <a:endParaRPr lang="en-GB" sz="2000" dirty="0">
              <a:latin typeface="Arial" panose="020B0604020202020204" pitchFamily="34" charset="0"/>
              <a:cs typeface="Arial" panose="020B0604020202020204" pitchFamily="34" charset="0"/>
            </a:endParaRPr>
          </a:p>
          <a:p>
            <a:pPr>
              <a:lnSpc>
                <a:spcPts val="2800"/>
              </a:lnSpc>
            </a:pPr>
            <a:r>
              <a:rPr lang="en-GB" sz="2000" dirty="0">
                <a:latin typeface="Arial" panose="020B0604020202020204" pitchFamily="34" charset="0"/>
                <a:cs typeface="Arial" panose="020B0604020202020204" pitchFamily="34" charset="0"/>
              </a:rPr>
              <a:t>Either free write, or list words, phrases and images - just capturing as much detail as you can about your special place.</a:t>
            </a:r>
          </a:p>
          <a:p>
            <a:endParaRPr lang="en-GB" dirty="0"/>
          </a:p>
        </p:txBody>
      </p:sp>
    </p:spTree>
    <p:extLst>
      <p:ext uri="{BB962C8B-B14F-4D97-AF65-F5344CB8AC3E}">
        <p14:creationId xmlns:p14="http://schemas.microsoft.com/office/powerpoint/2010/main" val="586585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Details in a Text </a:t>
            </a:r>
          </a:p>
        </p:txBody>
      </p:sp>
      <p:sp>
        <p:nvSpPr>
          <p:cNvPr id="3" name="Content Placeholder 2"/>
          <p:cNvSpPr>
            <a:spLocks noGrp="1"/>
          </p:cNvSpPr>
          <p:nvPr>
            <p:ph idx="1"/>
          </p:nvPr>
        </p:nvSpPr>
        <p:spPr>
          <a:xfrm>
            <a:off x="395536" y="1312550"/>
            <a:ext cx="5723832" cy="4698755"/>
          </a:xfrm>
          <a:ln>
            <a:solidFill>
              <a:schemeClr val="tx1"/>
            </a:solidFill>
          </a:ln>
        </p:spPr>
        <p:txBody>
          <a:bodyPr>
            <a:noAutofit/>
          </a:bodyPr>
          <a:lstStyle/>
          <a:p>
            <a:pPr marL="0" indent="0">
              <a:lnSpc>
                <a:spcPts val="2800"/>
              </a:lnSpc>
              <a:buNone/>
            </a:pPr>
            <a:r>
              <a:rPr lang="en-GB" sz="1800" dirty="0"/>
              <a:t>A few miles south of Soledad, the Salinas River drops in close to the hillside bank and runs deep and green. The water is warm too, for it has slipped twinkling over the yellow sands in the sunlight before reaching the narrow pool. On one side of the river the golden foothill slopes curve up to the strong and rocky </a:t>
            </a:r>
            <a:r>
              <a:rPr lang="en-GB" sz="1800" dirty="0" err="1"/>
              <a:t>Gabilan</a:t>
            </a:r>
            <a:r>
              <a:rPr lang="en-GB" sz="1800" dirty="0"/>
              <a:t> Mountains, but on the valley side the water is lined with trees - willows fresh and green with every spring, carrying in their lower leaf junctures the debris of the winter's flooding; and sycamores with mottled, white, recumbent limbs and branches that arch over the pool.                                          </a:t>
            </a:r>
          </a:p>
          <a:p>
            <a:pPr marL="0" indent="0">
              <a:lnSpc>
                <a:spcPts val="2800"/>
              </a:lnSpc>
              <a:buNone/>
            </a:pPr>
            <a:r>
              <a:rPr lang="en-GB" sz="1800" i="1" dirty="0"/>
              <a:t>                               Of Mice and Men </a:t>
            </a:r>
            <a:r>
              <a:rPr lang="en-GB" sz="1800" dirty="0"/>
              <a:t>– John Steinbeck</a:t>
            </a:r>
          </a:p>
          <a:p>
            <a:pPr algn="just">
              <a:buNone/>
            </a:pPr>
            <a:endParaRPr lang="en-GB" sz="1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90908" y="1638109"/>
            <a:ext cx="2441569" cy="37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51520" y="6021288"/>
            <a:ext cx="8574491" cy="646331"/>
          </a:xfrm>
          <a:prstGeom prst="rect">
            <a:avLst/>
          </a:prstGeom>
          <a:noFill/>
        </p:spPr>
        <p:txBody>
          <a:bodyPr wrap="square" rtlCol="0">
            <a:spAutoFit/>
          </a:bodyPr>
          <a:lstStyle/>
          <a:p>
            <a:pPr algn="ctr"/>
            <a:r>
              <a:rPr lang="en-GB" dirty="0"/>
              <a:t>Look at how this place is described. What are the details that help you to imagine it clearly? What can you see? What do you think or feel?</a:t>
            </a:r>
          </a:p>
        </p:txBody>
      </p:sp>
      <p:sp>
        <p:nvSpPr>
          <p:cNvPr id="8" name="Rounded Rectangle 7"/>
          <p:cNvSpPr/>
          <p:nvPr/>
        </p:nvSpPr>
        <p:spPr>
          <a:xfrm>
            <a:off x="7020665" y="880251"/>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9" name="Rounded Rectangle 8"/>
          <p:cNvSpPr/>
          <p:nvPr/>
        </p:nvSpPr>
        <p:spPr>
          <a:xfrm>
            <a:off x="7496633" y="5613882"/>
            <a:ext cx="1417602" cy="397423"/>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16459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Details in a Text  </a:t>
            </a:r>
          </a:p>
        </p:txBody>
      </p:sp>
      <p:sp>
        <p:nvSpPr>
          <p:cNvPr id="3" name="Content Placeholder 2"/>
          <p:cNvSpPr>
            <a:spLocks noGrp="1"/>
          </p:cNvSpPr>
          <p:nvPr>
            <p:ph idx="1"/>
          </p:nvPr>
        </p:nvSpPr>
        <p:spPr>
          <a:xfrm>
            <a:off x="268114" y="1296767"/>
            <a:ext cx="8531414" cy="3042657"/>
          </a:xfrm>
          <a:ln>
            <a:solidFill>
              <a:schemeClr val="tx1"/>
            </a:solidFill>
          </a:ln>
        </p:spPr>
        <p:txBody>
          <a:bodyPr>
            <a:normAutofit fontScale="92500"/>
          </a:bodyPr>
          <a:lstStyle/>
          <a:p>
            <a:pPr marL="0" indent="0">
              <a:lnSpc>
                <a:spcPct val="150000"/>
              </a:lnSpc>
              <a:spcBef>
                <a:spcPts val="0"/>
              </a:spcBef>
              <a:buNone/>
            </a:pPr>
            <a:r>
              <a:rPr lang="en-GB" sz="2200" dirty="0"/>
              <a:t>A few miles south_____, the Salinas River drops in close ____ and runs deep and green. The water is warm too, for it has slipped twinkling _______before reaching the narrow pool. ______ the golden foothill slopes curve up_______, but _______ the water is lined ________, carrying _______the debris _______; and sycamores ________</a:t>
            </a:r>
          </a:p>
          <a:p>
            <a:pPr marL="0" indent="0">
              <a:spcBef>
                <a:spcPts val="0"/>
              </a:spcBef>
              <a:buNone/>
            </a:pPr>
            <a:endParaRPr lang="en-GB" sz="2200" i="1" dirty="0"/>
          </a:p>
          <a:p>
            <a:pPr marL="0" indent="0">
              <a:spcBef>
                <a:spcPts val="0"/>
              </a:spcBef>
              <a:buNone/>
            </a:pPr>
            <a:r>
              <a:rPr lang="en-GB" sz="2200" i="1" dirty="0"/>
              <a:t>                                                             Of Mice and Men </a:t>
            </a:r>
            <a:r>
              <a:rPr lang="en-GB" sz="2200" dirty="0"/>
              <a:t>– John Steinbeck</a:t>
            </a:r>
          </a:p>
        </p:txBody>
      </p:sp>
      <p:sp>
        <p:nvSpPr>
          <p:cNvPr id="6" name="Rectangle 5">
            <a:extLst>
              <a:ext uri="{FF2B5EF4-FFF2-40B4-BE49-F238E27FC236}">
                <a16:creationId xmlns:a16="http://schemas.microsoft.com/office/drawing/2014/main" id="{5F9FD26E-729F-4236-A522-07EBA19723E9}"/>
              </a:ext>
            </a:extLst>
          </p:cNvPr>
          <p:cNvSpPr/>
          <p:nvPr/>
        </p:nvSpPr>
        <p:spPr>
          <a:xfrm>
            <a:off x="222070" y="4864871"/>
            <a:ext cx="1410964" cy="400110"/>
          </a:xfrm>
          <a:prstGeom prst="rect">
            <a:avLst/>
          </a:prstGeom>
        </p:spPr>
        <p:txBody>
          <a:bodyPr wrap="none">
            <a:spAutoFit/>
          </a:bodyPr>
          <a:lstStyle/>
          <a:p>
            <a:r>
              <a:rPr lang="en-GB" sz="2000" dirty="0">
                <a:solidFill>
                  <a:srgbClr val="FF0000"/>
                </a:solidFill>
              </a:rPr>
              <a:t>of Soledad</a:t>
            </a:r>
            <a:endParaRPr lang="en-GB" sz="2000" dirty="0"/>
          </a:p>
        </p:txBody>
      </p:sp>
      <p:sp>
        <p:nvSpPr>
          <p:cNvPr id="7" name="Rectangle 6">
            <a:extLst>
              <a:ext uri="{FF2B5EF4-FFF2-40B4-BE49-F238E27FC236}">
                <a16:creationId xmlns:a16="http://schemas.microsoft.com/office/drawing/2014/main" id="{4E3301EB-9650-456B-9686-7C3EC78AFBEB}"/>
              </a:ext>
            </a:extLst>
          </p:cNvPr>
          <p:cNvSpPr/>
          <p:nvPr/>
        </p:nvSpPr>
        <p:spPr>
          <a:xfrm>
            <a:off x="6569869" y="4490123"/>
            <a:ext cx="2308645" cy="400110"/>
          </a:xfrm>
          <a:prstGeom prst="rect">
            <a:avLst/>
          </a:prstGeom>
        </p:spPr>
        <p:txBody>
          <a:bodyPr wrap="none">
            <a:spAutoFit/>
          </a:bodyPr>
          <a:lstStyle/>
          <a:p>
            <a:r>
              <a:rPr lang="en-GB" sz="2000" dirty="0">
                <a:solidFill>
                  <a:srgbClr val="FF0000"/>
                </a:solidFill>
              </a:rPr>
              <a:t>to the hillside bank</a:t>
            </a:r>
            <a:endParaRPr lang="en-GB" sz="2000" dirty="0"/>
          </a:p>
        </p:txBody>
      </p:sp>
      <p:sp>
        <p:nvSpPr>
          <p:cNvPr id="8" name="Rectangle 7">
            <a:extLst>
              <a:ext uri="{FF2B5EF4-FFF2-40B4-BE49-F238E27FC236}">
                <a16:creationId xmlns:a16="http://schemas.microsoft.com/office/drawing/2014/main" id="{8B6BAAC2-1B5D-4778-9BB7-97A879B0991A}"/>
              </a:ext>
            </a:extLst>
          </p:cNvPr>
          <p:cNvSpPr/>
          <p:nvPr/>
        </p:nvSpPr>
        <p:spPr>
          <a:xfrm>
            <a:off x="1848770" y="4513067"/>
            <a:ext cx="4373313" cy="400110"/>
          </a:xfrm>
          <a:prstGeom prst="rect">
            <a:avLst/>
          </a:prstGeom>
        </p:spPr>
        <p:txBody>
          <a:bodyPr wrap="none">
            <a:spAutoFit/>
          </a:bodyPr>
          <a:lstStyle/>
          <a:p>
            <a:r>
              <a:rPr lang="en-GB" sz="2000" dirty="0">
                <a:solidFill>
                  <a:srgbClr val="FF0000"/>
                </a:solidFill>
              </a:rPr>
              <a:t>over the yellow sands in the sunlight </a:t>
            </a:r>
            <a:endParaRPr lang="en-GB" sz="2000" dirty="0"/>
          </a:p>
        </p:txBody>
      </p:sp>
      <p:sp>
        <p:nvSpPr>
          <p:cNvPr id="9" name="Rectangle 8">
            <a:extLst>
              <a:ext uri="{FF2B5EF4-FFF2-40B4-BE49-F238E27FC236}">
                <a16:creationId xmlns:a16="http://schemas.microsoft.com/office/drawing/2014/main" id="{AA029A23-A003-454B-B25A-03C16D14AB2F}"/>
              </a:ext>
            </a:extLst>
          </p:cNvPr>
          <p:cNvSpPr/>
          <p:nvPr/>
        </p:nvSpPr>
        <p:spPr>
          <a:xfrm>
            <a:off x="1536985" y="5892287"/>
            <a:ext cx="4996881" cy="400110"/>
          </a:xfrm>
          <a:prstGeom prst="rect">
            <a:avLst/>
          </a:prstGeom>
        </p:spPr>
        <p:txBody>
          <a:bodyPr wrap="none">
            <a:spAutoFit/>
          </a:bodyPr>
          <a:lstStyle/>
          <a:p>
            <a:r>
              <a:rPr lang="en-GB" sz="2000" dirty="0">
                <a:solidFill>
                  <a:srgbClr val="FF0000"/>
                </a:solidFill>
              </a:rPr>
              <a:t>to the strong and rocky </a:t>
            </a:r>
            <a:r>
              <a:rPr lang="en-GB" sz="2000" dirty="0" err="1">
                <a:solidFill>
                  <a:srgbClr val="FF0000"/>
                </a:solidFill>
              </a:rPr>
              <a:t>Gabilan</a:t>
            </a:r>
            <a:r>
              <a:rPr lang="en-GB" sz="2000" dirty="0">
                <a:solidFill>
                  <a:srgbClr val="FF0000"/>
                </a:solidFill>
              </a:rPr>
              <a:t> Mountains</a:t>
            </a:r>
            <a:endParaRPr lang="en-GB" sz="2000" dirty="0"/>
          </a:p>
        </p:txBody>
      </p:sp>
      <p:sp>
        <p:nvSpPr>
          <p:cNvPr id="10" name="Rectangle 9">
            <a:extLst>
              <a:ext uri="{FF2B5EF4-FFF2-40B4-BE49-F238E27FC236}">
                <a16:creationId xmlns:a16="http://schemas.microsoft.com/office/drawing/2014/main" id="{1D2498B0-1438-474A-B351-53F3F729F9E0}"/>
              </a:ext>
            </a:extLst>
          </p:cNvPr>
          <p:cNvSpPr/>
          <p:nvPr/>
        </p:nvSpPr>
        <p:spPr>
          <a:xfrm>
            <a:off x="238434" y="5362859"/>
            <a:ext cx="2236510" cy="400110"/>
          </a:xfrm>
          <a:prstGeom prst="rect">
            <a:avLst/>
          </a:prstGeom>
        </p:spPr>
        <p:txBody>
          <a:bodyPr wrap="none">
            <a:spAutoFit/>
          </a:bodyPr>
          <a:lstStyle/>
          <a:p>
            <a:r>
              <a:rPr lang="en-GB" sz="2000" dirty="0">
                <a:solidFill>
                  <a:srgbClr val="FF0000"/>
                </a:solidFill>
              </a:rPr>
              <a:t>on the valley side</a:t>
            </a:r>
            <a:r>
              <a:rPr lang="en-GB" sz="2000" dirty="0"/>
              <a:t> </a:t>
            </a:r>
          </a:p>
        </p:txBody>
      </p:sp>
      <p:sp>
        <p:nvSpPr>
          <p:cNvPr id="14" name="Rectangle 13">
            <a:extLst>
              <a:ext uri="{FF2B5EF4-FFF2-40B4-BE49-F238E27FC236}">
                <a16:creationId xmlns:a16="http://schemas.microsoft.com/office/drawing/2014/main" id="{6539D8F0-5652-421F-80FD-AAFA636D1462}"/>
              </a:ext>
            </a:extLst>
          </p:cNvPr>
          <p:cNvSpPr/>
          <p:nvPr/>
        </p:nvSpPr>
        <p:spPr>
          <a:xfrm>
            <a:off x="2323991" y="4930728"/>
            <a:ext cx="3580577" cy="400110"/>
          </a:xfrm>
          <a:prstGeom prst="rect">
            <a:avLst/>
          </a:prstGeom>
        </p:spPr>
        <p:txBody>
          <a:bodyPr wrap="square">
            <a:spAutoFit/>
          </a:bodyPr>
          <a:lstStyle/>
          <a:p>
            <a:r>
              <a:rPr lang="en-GB" sz="2000" dirty="0">
                <a:solidFill>
                  <a:srgbClr val="FF0000"/>
                </a:solidFill>
              </a:rPr>
              <a:t>in their lower leaf junctures</a:t>
            </a:r>
            <a:endParaRPr lang="en-GB" sz="2000" dirty="0"/>
          </a:p>
        </p:txBody>
      </p:sp>
      <p:sp>
        <p:nvSpPr>
          <p:cNvPr id="15" name="Rectangle 14">
            <a:extLst>
              <a:ext uri="{FF2B5EF4-FFF2-40B4-BE49-F238E27FC236}">
                <a16:creationId xmlns:a16="http://schemas.microsoft.com/office/drawing/2014/main" id="{4B323315-4847-4BEF-A12C-19DBE5141E90}"/>
              </a:ext>
            </a:extLst>
          </p:cNvPr>
          <p:cNvSpPr/>
          <p:nvPr/>
        </p:nvSpPr>
        <p:spPr>
          <a:xfrm>
            <a:off x="5889324" y="4987012"/>
            <a:ext cx="2727029" cy="400110"/>
          </a:xfrm>
          <a:prstGeom prst="rect">
            <a:avLst/>
          </a:prstGeom>
        </p:spPr>
        <p:txBody>
          <a:bodyPr wrap="none">
            <a:spAutoFit/>
          </a:bodyPr>
          <a:lstStyle/>
          <a:p>
            <a:r>
              <a:rPr lang="en-GB" sz="2000" dirty="0">
                <a:solidFill>
                  <a:srgbClr val="FF0000"/>
                </a:solidFill>
              </a:rPr>
              <a:t>of the winter's flooding</a:t>
            </a:r>
            <a:endParaRPr lang="en-GB" sz="2000" dirty="0"/>
          </a:p>
        </p:txBody>
      </p:sp>
      <p:sp>
        <p:nvSpPr>
          <p:cNvPr id="16" name="Rectangle 15">
            <a:extLst>
              <a:ext uri="{FF2B5EF4-FFF2-40B4-BE49-F238E27FC236}">
                <a16:creationId xmlns:a16="http://schemas.microsoft.com/office/drawing/2014/main" id="{C48A1DCA-ECDB-4126-BD15-3D4BDBD66429}"/>
              </a:ext>
            </a:extLst>
          </p:cNvPr>
          <p:cNvSpPr/>
          <p:nvPr/>
        </p:nvSpPr>
        <p:spPr>
          <a:xfrm>
            <a:off x="268114" y="6305304"/>
            <a:ext cx="8502927" cy="420051"/>
          </a:xfrm>
          <a:prstGeom prst="rect">
            <a:avLst/>
          </a:prstGeom>
        </p:spPr>
        <p:txBody>
          <a:bodyPr wrap="square">
            <a:spAutoFit/>
          </a:bodyPr>
          <a:lstStyle/>
          <a:p>
            <a:pPr marL="0" indent="0">
              <a:lnSpc>
                <a:spcPts val="2800"/>
              </a:lnSpc>
              <a:buNone/>
            </a:pPr>
            <a:r>
              <a:rPr lang="en-GB" sz="2000" dirty="0">
                <a:solidFill>
                  <a:srgbClr val="FF0000"/>
                </a:solidFill>
              </a:rPr>
              <a:t>with mottled, white, recumbent limbs and branches that arch over the pool</a:t>
            </a:r>
            <a:endParaRPr lang="en-GB" dirty="0"/>
          </a:p>
        </p:txBody>
      </p:sp>
      <p:sp>
        <p:nvSpPr>
          <p:cNvPr id="17" name="Rectangle 16">
            <a:extLst>
              <a:ext uri="{FF2B5EF4-FFF2-40B4-BE49-F238E27FC236}">
                <a16:creationId xmlns:a16="http://schemas.microsoft.com/office/drawing/2014/main" id="{F15D3A59-AB82-4389-8EA9-5DD94C43B56D}"/>
              </a:ext>
            </a:extLst>
          </p:cNvPr>
          <p:cNvSpPr/>
          <p:nvPr/>
        </p:nvSpPr>
        <p:spPr>
          <a:xfrm>
            <a:off x="2727695" y="5444832"/>
            <a:ext cx="6425157" cy="400110"/>
          </a:xfrm>
          <a:prstGeom prst="rect">
            <a:avLst/>
          </a:prstGeom>
        </p:spPr>
        <p:txBody>
          <a:bodyPr wrap="none">
            <a:spAutoFit/>
          </a:bodyPr>
          <a:lstStyle/>
          <a:p>
            <a:r>
              <a:rPr lang="en-GB" sz="2000" dirty="0">
                <a:solidFill>
                  <a:srgbClr val="FF0000"/>
                </a:solidFill>
              </a:rPr>
              <a:t>with trees - willows fresh and green with every spring</a:t>
            </a:r>
            <a:endParaRPr lang="en-GB" sz="2000" dirty="0"/>
          </a:p>
        </p:txBody>
      </p:sp>
      <p:sp>
        <p:nvSpPr>
          <p:cNvPr id="18" name="Rounded Rectangle 6">
            <a:extLst>
              <a:ext uri="{FF2B5EF4-FFF2-40B4-BE49-F238E27FC236}">
                <a16:creationId xmlns:a16="http://schemas.microsoft.com/office/drawing/2014/main" id="{FF5A91E7-A4A0-4348-B725-21076A9790B2}"/>
              </a:ext>
            </a:extLst>
          </p:cNvPr>
          <p:cNvSpPr/>
          <p:nvPr/>
        </p:nvSpPr>
        <p:spPr>
          <a:xfrm>
            <a:off x="285220" y="4339424"/>
            <a:ext cx="1284663" cy="42240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Tree>
    <p:extLst>
      <p:ext uri="{BB962C8B-B14F-4D97-AF65-F5344CB8AC3E}">
        <p14:creationId xmlns:p14="http://schemas.microsoft.com/office/powerpoint/2010/main" val="546606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F227F-8DB3-4919-BE60-71DB1E7DA5A9}"/>
              </a:ext>
            </a:extLst>
          </p:cNvPr>
          <p:cNvSpPr>
            <a:spLocks noGrp="1"/>
          </p:cNvSpPr>
          <p:nvPr>
            <p:ph type="title"/>
          </p:nvPr>
        </p:nvSpPr>
        <p:spPr/>
        <p:txBody>
          <a:bodyPr/>
          <a:lstStyle/>
          <a:p>
            <a:r>
              <a:rPr lang="en-GB" dirty="0"/>
              <a:t>Writing Time</a:t>
            </a:r>
          </a:p>
        </p:txBody>
      </p:sp>
      <p:sp>
        <p:nvSpPr>
          <p:cNvPr id="3" name="Content Placeholder 2">
            <a:extLst>
              <a:ext uri="{FF2B5EF4-FFF2-40B4-BE49-F238E27FC236}">
                <a16:creationId xmlns:a16="http://schemas.microsoft.com/office/drawing/2014/main" id="{5ED022CB-2750-43F0-9E6C-C079A82B9D5D}"/>
              </a:ext>
            </a:extLst>
          </p:cNvPr>
          <p:cNvSpPr>
            <a:spLocks noGrp="1"/>
          </p:cNvSpPr>
          <p:nvPr>
            <p:ph idx="1"/>
          </p:nvPr>
        </p:nvSpPr>
        <p:spPr/>
        <p:txBody>
          <a:bodyPr/>
          <a:lstStyle/>
          <a:p>
            <a:pPr>
              <a:lnSpc>
                <a:spcPts val="2800"/>
              </a:lnSpc>
            </a:pPr>
            <a:r>
              <a:rPr lang="en-GB" sz="2000" dirty="0">
                <a:latin typeface="Arial" panose="020B0604020202020204" pitchFamily="34" charset="0"/>
                <a:cs typeface="Arial" panose="020B0604020202020204" pitchFamily="34" charset="0"/>
              </a:rPr>
              <a:t>Look at the notes you made describing a place that you love or is special to you.</a:t>
            </a:r>
          </a:p>
          <a:p>
            <a:pPr>
              <a:lnSpc>
                <a:spcPts val="2800"/>
              </a:lnSpc>
            </a:pPr>
            <a:r>
              <a:rPr lang="en-GB" sz="2000" dirty="0">
                <a:latin typeface="Arial" panose="020B0604020202020204" pitchFamily="34" charset="0"/>
                <a:cs typeface="Arial" panose="020B0604020202020204" pitchFamily="34" charset="0"/>
              </a:rPr>
              <a:t>How specific have you been in showing where your place is and where its different features are located?</a:t>
            </a:r>
          </a:p>
          <a:p>
            <a:pPr>
              <a:lnSpc>
                <a:spcPts val="2800"/>
              </a:lnSpc>
            </a:pPr>
            <a:r>
              <a:rPr lang="en-GB" sz="2000" dirty="0">
                <a:latin typeface="Arial" panose="020B0604020202020204" pitchFamily="34" charset="0"/>
                <a:cs typeface="Arial" panose="020B0604020202020204" pitchFamily="34" charset="0"/>
              </a:rPr>
              <a:t>Can you add or change anything to help your reader visualise your place more clearly e.g. by using prepositional phrases?</a:t>
            </a:r>
          </a:p>
          <a:p>
            <a:endParaRPr lang="en-GB" dirty="0"/>
          </a:p>
        </p:txBody>
      </p:sp>
    </p:spTree>
    <p:extLst>
      <p:ext uri="{BB962C8B-B14F-4D97-AF65-F5344CB8AC3E}">
        <p14:creationId xmlns:p14="http://schemas.microsoft.com/office/powerpoint/2010/main" val="2777858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114" y="153399"/>
            <a:ext cx="8229600" cy="1266092"/>
          </a:xfrm>
        </p:spPr>
        <p:txBody>
          <a:bodyPr/>
          <a:lstStyle/>
          <a:p>
            <a:r>
              <a:rPr lang="en-GB" sz="4400" dirty="0">
                <a:effectLst>
                  <a:outerShdw blurRad="38100" dist="38100" dir="2700000" algn="tl">
                    <a:srgbClr val="000000">
                      <a:alpha val="43137"/>
                    </a:srgbClr>
                  </a:outerShdw>
                </a:effectLst>
                <a:latin typeface="Arial" pitchFamily="34" charset="0"/>
                <a:cs typeface="Arial" pitchFamily="34" charset="0"/>
              </a:rPr>
              <a:t>Noticing Details in a Text  </a:t>
            </a:r>
          </a:p>
        </p:txBody>
      </p:sp>
      <p:sp>
        <p:nvSpPr>
          <p:cNvPr id="3" name="Content Placeholder 2"/>
          <p:cNvSpPr>
            <a:spLocks noGrp="1"/>
          </p:cNvSpPr>
          <p:nvPr>
            <p:ph idx="1"/>
          </p:nvPr>
        </p:nvSpPr>
        <p:spPr>
          <a:xfrm>
            <a:off x="268115" y="2105722"/>
            <a:ext cx="8531414" cy="3724704"/>
          </a:xfrm>
          <a:ln>
            <a:solidFill>
              <a:schemeClr val="tx1"/>
            </a:solidFill>
          </a:ln>
        </p:spPr>
        <p:txBody>
          <a:bodyPr>
            <a:normAutofit fontScale="62500" lnSpcReduction="20000"/>
          </a:bodyPr>
          <a:lstStyle/>
          <a:p>
            <a:pPr marL="0" indent="0">
              <a:lnSpc>
                <a:spcPts val="2800"/>
              </a:lnSpc>
              <a:buNone/>
            </a:pPr>
            <a:r>
              <a:rPr lang="en-GB" sz="3200" dirty="0"/>
              <a:t>A few miles south </a:t>
            </a:r>
            <a:r>
              <a:rPr lang="en-GB" sz="3200" dirty="0">
                <a:solidFill>
                  <a:srgbClr val="FF0000"/>
                </a:solidFill>
              </a:rPr>
              <a:t>of Soledad</a:t>
            </a:r>
            <a:r>
              <a:rPr lang="en-GB" sz="3200" dirty="0"/>
              <a:t>, the Salinas River drops in close </a:t>
            </a:r>
            <a:r>
              <a:rPr lang="en-GB" sz="3200" dirty="0">
                <a:solidFill>
                  <a:srgbClr val="FF0000"/>
                </a:solidFill>
              </a:rPr>
              <a:t>to the hillside bank</a:t>
            </a:r>
            <a:r>
              <a:rPr lang="en-GB" sz="3200" dirty="0"/>
              <a:t> and runs deep and green. The water is warm too, for it has slipped twinkling </a:t>
            </a:r>
            <a:r>
              <a:rPr lang="en-GB" sz="3200" dirty="0">
                <a:solidFill>
                  <a:srgbClr val="FF0000"/>
                </a:solidFill>
              </a:rPr>
              <a:t>over the yellow sands in the sunlight </a:t>
            </a:r>
            <a:r>
              <a:rPr lang="en-GB" sz="3200" dirty="0"/>
              <a:t>before reaching the narrow pool. </a:t>
            </a:r>
            <a:r>
              <a:rPr lang="en-GB" sz="3200" dirty="0">
                <a:solidFill>
                  <a:srgbClr val="FF0000"/>
                </a:solidFill>
              </a:rPr>
              <a:t>On one side of the river </a:t>
            </a:r>
            <a:r>
              <a:rPr lang="en-GB" sz="3200" dirty="0"/>
              <a:t>the golden foothill slopes curve up </a:t>
            </a:r>
            <a:r>
              <a:rPr lang="en-GB" sz="3200" dirty="0">
                <a:solidFill>
                  <a:srgbClr val="FF0000"/>
                </a:solidFill>
              </a:rPr>
              <a:t>to the strong and rocky </a:t>
            </a:r>
            <a:r>
              <a:rPr lang="en-GB" sz="3200" dirty="0" err="1">
                <a:solidFill>
                  <a:srgbClr val="FF0000"/>
                </a:solidFill>
              </a:rPr>
              <a:t>Gabilan</a:t>
            </a:r>
            <a:r>
              <a:rPr lang="en-GB" sz="3200" dirty="0">
                <a:solidFill>
                  <a:srgbClr val="FF0000"/>
                </a:solidFill>
              </a:rPr>
              <a:t> Mountains</a:t>
            </a:r>
            <a:r>
              <a:rPr lang="en-GB" sz="3200" dirty="0"/>
              <a:t>, but </a:t>
            </a:r>
            <a:r>
              <a:rPr lang="en-GB" sz="3200" dirty="0">
                <a:solidFill>
                  <a:srgbClr val="FF0000"/>
                </a:solidFill>
              </a:rPr>
              <a:t>on the valley side</a:t>
            </a:r>
            <a:r>
              <a:rPr lang="en-GB" sz="3200" dirty="0"/>
              <a:t> the water is lined </a:t>
            </a:r>
            <a:r>
              <a:rPr lang="en-GB" sz="3200" dirty="0">
                <a:solidFill>
                  <a:srgbClr val="FF0000"/>
                </a:solidFill>
              </a:rPr>
              <a:t>with trees - willows fresh and green with every spring</a:t>
            </a:r>
            <a:r>
              <a:rPr lang="en-GB" sz="3200" dirty="0"/>
              <a:t>, carrying </a:t>
            </a:r>
            <a:r>
              <a:rPr lang="en-GB" sz="3200" dirty="0">
                <a:solidFill>
                  <a:srgbClr val="FF0000"/>
                </a:solidFill>
              </a:rPr>
              <a:t>in their lower leaf junctures </a:t>
            </a:r>
            <a:r>
              <a:rPr lang="en-GB" sz="3200" dirty="0"/>
              <a:t>the debris </a:t>
            </a:r>
            <a:r>
              <a:rPr lang="en-GB" sz="3200" dirty="0">
                <a:solidFill>
                  <a:srgbClr val="FF0000"/>
                </a:solidFill>
              </a:rPr>
              <a:t>of the winter's flooding</a:t>
            </a:r>
            <a:r>
              <a:rPr lang="en-GB" sz="3200" dirty="0"/>
              <a:t>; and sycamores </a:t>
            </a:r>
            <a:r>
              <a:rPr lang="en-GB" sz="3200" dirty="0">
                <a:solidFill>
                  <a:srgbClr val="FF0000"/>
                </a:solidFill>
              </a:rPr>
              <a:t>with mottled, white, recumbent limbs and branches that arch over the pool</a:t>
            </a:r>
            <a:r>
              <a:rPr lang="en-GB" sz="3200" dirty="0"/>
              <a:t>.</a:t>
            </a:r>
          </a:p>
          <a:p>
            <a:pPr marL="0" indent="0">
              <a:lnSpc>
                <a:spcPts val="2800"/>
              </a:lnSpc>
              <a:buNone/>
            </a:pPr>
            <a:r>
              <a:rPr lang="en-GB" sz="3200" dirty="0"/>
              <a:t>                                           </a:t>
            </a:r>
            <a:r>
              <a:rPr lang="en-GB" sz="3200" i="1" dirty="0"/>
              <a:t>Of Mice and Men </a:t>
            </a:r>
            <a:r>
              <a:rPr lang="en-GB" sz="3200" dirty="0"/>
              <a:t>– John Steinbeck</a:t>
            </a:r>
          </a:p>
          <a:p>
            <a:pPr>
              <a:buNone/>
            </a:pPr>
            <a:endParaRPr lang="en-GB" sz="1900" b="1" i="1" dirty="0">
              <a:solidFill>
                <a:srgbClr val="002060"/>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47D48BF-4820-4FF8-8E03-CA83AC739E24}"/>
              </a:ext>
            </a:extLst>
          </p:cNvPr>
          <p:cNvSpPr/>
          <p:nvPr/>
        </p:nvSpPr>
        <p:spPr>
          <a:xfrm>
            <a:off x="268115" y="1201850"/>
            <a:ext cx="8531414" cy="707886"/>
          </a:xfrm>
          <a:prstGeom prst="rect">
            <a:avLst/>
          </a:prstGeom>
        </p:spPr>
        <p:txBody>
          <a:bodyPr wrap="square">
            <a:spAutoFit/>
          </a:bodyPr>
          <a:lstStyle/>
          <a:p>
            <a:pPr algn="ctr"/>
            <a:r>
              <a:rPr lang="en-GB" sz="2000" dirty="0">
                <a:solidFill>
                  <a:schemeClr val="accent1">
                    <a:lumMod val="50000"/>
                  </a:schemeClr>
                </a:solidFill>
                <a:latin typeface="Arial" pitchFamily="34" charset="0"/>
                <a:cs typeface="Arial" pitchFamily="34" charset="0"/>
              </a:rPr>
              <a:t>Prepositional phrases can be used in a narrative to create precise visual and spatial description of a setting, to help fix it in the reader’s mind.</a:t>
            </a:r>
          </a:p>
        </p:txBody>
      </p:sp>
      <p:sp>
        <p:nvSpPr>
          <p:cNvPr id="5" name="Rectangle 4">
            <a:extLst>
              <a:ext uri="{FF2B5EF4-FFF2-40B4-BE49-F238E27FC236}">
                <a16:creationId xmlns:a16="http://schemas.microsoft.com/office/drawing/2014/main" id="{8BDFC873-3A3A-4753-8DC3-1E41DC1CE2FD}"/>
              </a:ext>
            </a:extLst>
          </p:cNvPr>
          <p:cNvSpPr/>
          <p:nvPr/>
        </p:nvSpPr>
        <p:spPr>
          <a:xfrm>
            <a:off x="268114" y="6078552"/>
            <a:ext cx="8696374" cy="646331"/>
          </a:xfrm>
          <a:prstGeom prst="rect">
            <a:avLst/>
          </a:prstGeom>
        </p:spPr>
        <p:txBody>
          <a:bodyPr wrap="square">
            <a:spAutoFit/>
          </a:bodyPr>
          <a:lstStyle/>
          <a:p>
            <a:pPr algn="ctr"/>
            <a:r>
              <a:rPr lang="en-GB" dirty="0"/>
              <a:t>Look at how much of the detail is provided by </a:t>
            </a:r>
            <a:r>
              <a:rPr lang="en-GB" dirty="0">
                <a:solidFill>
                  <a:srgbClr val="FF0000"/>
                </a:solidFill>
              </a:rPr>
              <a:t>prepositional phrases. </a:t>
            </a:r>
            <a:r>
              <a:rPr lang="en-GB" dirty="0"/>
              <a:t>How do these help us to visualise and imagine the setting?</a:t>
            </a:r>
          </a:p>
        </p:txBody>
      </p:sp>
      <p:sp>
        <p:nvSpPr>
          <p:cNvPr id="11" name="Rounded Rectangle 5">
            <a:extLst>
              <a:ext uri="{FF2B5EF4-FFF2-40B4-BE49-F238E27FC236}">
                <a16:creationId xmlns:a16="http://schemas.microsoft.com/office/drawing/2014/main" id="{46A34675-8F76-42B9-BFAC-B924C3A44745}"/>
              </a:ext>
            </a:extLst>
          </p:cNvPr>
          <p:cNvSpPr/>
          <p:nvPr/>
        </p:nvSpPr>
        <p:spPr>
          <a:xfrm>
            <a:off x="7454842" y="640091"/>
            <a:ext cx="813613" cy="46528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12" name="Rounded Rectangle 6">
            <a:extLst>
              <a:ext uri="{FF2B5EF4-FFF2-40B4-BE49-F238E27FC236}">
                <a16:creationId xmlns:a16="http://schemas.microsoft.com/office/drawing/2014/main" id="{4476664A-5095-4776-B79F-3530AE512991}"/>
              </a:ext>
            </a:extLst>
          </p:cNvPr>
          <p:cNvSpPr/>
          <p:nvPr/>
        </p:nvSpPr>
        <p:spPr>
          <a:xfrm>
            <a:off x="7379397" y="5656150"/>
            <a:ext cx="1284663" cy="422402"/>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13" name="Rounded Rectangle 8">
            <a:extLst>
              <a:ext uri="{FF2B5EF4-FFF2-40B4-BE49-F238E27FC236}">
                <a16:creationId xmlns:a16="http://schemas.microsoft.com/office/drawing/2014/main" id="{24EBF7B9-D7E3-4EC5-923E-AD36A6B90A70}"/>
              </a:ext>
            </a:extLst>
          </p:cNvPr>
          <p:cNvSpPr/>
          <p:nvPr/>
        </p:nvSpPr>
        <p:spPr>
          <a:xfrm>
            <a:off x="268114" y="5480422"/>
            <a:ext cx="1417602" cy="545990"/>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2771249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or description, you can </a:t>
            </a:r>
            <a:r>
              <a:rPr lang="en-GB" sz="1800" dirty="0">
                <a:solidFill>
                  <a:srgbClr val="FF0000"/>
                </a:solidFill>
              </a:rPr>
              <a:t>help your reader to visualise a setting</a:t>
            </a:r>
            <a:r>
              <a:rPr lang="en-GB" sz="1800" dirty="0"/>
              <a:t> by being precise about where features are placed.</a:t>
            </a:r>
          </a:p>
          <a:p>
            <a:pPr marL="0" indent="0">
              <a:lnSpc>
                <a:spcPts val="2800"/>
              </a:lnSpc>
              <a:spcBef>
                <a:spcPts val="0"/>
              </a:spcBef>
              <a:buNone/>
            </a:pPr>
            <a:endParaRPr lang="en-GB" sz="1800" dirty="0"/>
          </a:p>
          <a:p>
            <a:pPr marL="0" indent="0">
              <a:lnSpc>
                <a:spcPts val="2800"/>
              </a:lnSpc>
              <a:spcBef>
                <a:spcPts val="0"/>
              </a:spcBef>
              <a:buNone/>
            </a:pPr>
            <a:r>
              <a:rPr lang="en-GB" sz="1800" dirty="0"/>
              <a:t>Think about how you can use prepositional phrases to provide specific visual and spatial detail.</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F227F-8DB3-4919-BE60-71DB1E7DA5A9}"/>
              </a:ext>
            </a:extLst>
          </p:cNvPr>
          <p:cNvSpPr>
            <a:spLocks noGrp="1"/>
          </p:cNvSpPr>
          <p:nvPr>
            <p:ph type="title"/>
          </p:nvPr>
        </p:nvSpPr>
        <p:spPr/>
        <p:txBody>
          <a:bodyPr/>
          <a:lstStyle/>
          <a:p>
            <a:r>
              <a:rPr lang="en-GB" dirty="0"/>
              <a:t>Writing Time</a:t>
            </a:r>
          </a:p>
        </p:txBody>
      </p:sp>
      <p:sp>
        <p:nvSpPr>
          <p:cNvPr id="3" name="Content Placeholder 2">
            <a:extLst>
              <a:ext uri="{FF2B5EF4-FFF2-40B4-BE49-F238E27FC236}">
                <a16:creationId xmlns:a16="http://schemas.microsoft.com/office/drawing/2014/main" id="{5ED022CB-2750-43F0-9E6C-C079A82B9D5D}"/>
              </a:ext>
            </a:extLst>
          </p:cNvPr>
          <p:cNvSpPr>
            <a:spLocks noGrp="1"/>
          </p:cNvSpPr>
          <p:nvPr>
            <p:ph idx="1"/>
          </p:nvPr>
        </p:nvSpPr>
        <p:spPr>
          <a:xfrm>
            <a:off x="457200" y="1729946"/>
            <a:ext cx="8229600" cy="3886200"/>
          </a:xfrm>
        </p:spPr>
        <p:txBody>
          <a:bodyPr/>
          <a:lstStyle/>
          <a:p>
            <a:pPr>
              <a:lnSpc>
                <a:spcPts val="2800"/>
              </a:lnSpc>
            </a:pPr>
            <a:r>
              <a:rPr lang="en-GB" sz="2000" dirty="0">
                <a:latin typeface="Arial" panose="020B0604020202020204" pitchFamily="34" charset="0"/>
                <a:cs typeface="Arial" panose="020B0604020202020204" pitchFamily="34" charset="0"/>
              </a:rPr>
              <a:t>Look at the notes you made describing a place that you love or is special to you.</a:t>
            </a:r>
          </a:p>
          <a:p>
            <a:pPr>
              <a:lnSpc>
                <a:spcPts val="2800"/>
              </a:lnSpc>
            </a:pPr>
            <a:r>
              <a:rPr lang="en-GB" sz="2000" dirty="0">
                <a:latin typeface="Arial" panose="020B0604020202020204" pitchFamily="34" charset="0"/>
                <a:cs typeface="Arial" panose="020B0604020202020204" pitchFamily="34" charset="0"/>
              </a:rPr>
              <a:t>Draft one paragraph describing this place so that your reader can visualise it clearly, thinking especially about your language choices:</a:t>
            </a:r>
          </a:p>
          <a:p>
            <a:pPr>
              <a:lnSpc>
                <a:spcPts val="2800"/>
              </a:lnSpc>
            </a:pPr>
            <a:r>
              <a:rPr lang="en-GB" sz="2000" dirty="0">
                <a:latin typeface="Arial" panose="020B0604020202020204" pitchFamily="34" charset="0"/>
                <a:cs typeface="Arial" panose="020B0604020202020204" pitchFamily="34" charset="0"/>
              </a:rPr>
              <a:t>Have you used any Proper Nouns to name your place? If so, do they help the reader to locate your place?</a:t>
            </a:r>
          </a:p>
          <a:p>
            <a:pPr>
              <a:lnSpc>
                <a:spcPts val="2800"/>
              </a:lnSpc>
            </a:pPr>
            <a:r>
              <a:rPr lang="en-GB" sz="2000" dirty="0">
                <a:latin typeface="Arial" panose="020B0604020202020204" pitchFamily="34" charset="0"/>
                <a:cs typeface="Arial" panose="020B0604020202020204" pitchFamily="34" charset="0"/>
              </a:rPr>
              <a:t>Look at your prepositional phrases – are they precise in conveying the visual and spatial detail your reader needs?  </a:t>
            </a:r>
          </a:p>
          <a:p>
            <a:pPr>
              <a:lnSpc>
                <a:spcPts val="2800"/>
              </a:lnSpc>
            </a:pPr>
            <a:r>
              <a:rPr lang="en-GB" sz="2000" dirty="0">
                <a:latin typeface="Arial" panose="020B0604020202020204" pitchFamily="34" charset="0"/>
                <a:cs typeface="Arial" panose="020B0604020202020204" pitchFamily="34" charset="0"/>
              </a:rPr>
              <a:t>Share your paragraph with a partner and prepare feedback for each other – which details most helped you visualise this place clearly?</a:t>
            </a:r>
          </a:p>
          <a:p>
            <a:pPr marL="0" indent="0">
              <a:lnSpc>
                <a:spcPts val="2800"/>
              </a:lnSpc>
              <a:buNone/>
            </a:pPr>
            <a:endParaRPr lang="en-GB" sz="2400" dirty="0">
              <a:latin typeface="Arial" panose="020B0604020202020204" pitchFamily="34" charset="0"/>
              <a:cs typeface="Arial" panose="020B0604020202020204" pitchFamily="34" charset="0"/>
            </a:endParaRPr>
          </a:p>
          <a:p>
            <a:pPr>
              <a:lnSpc>
                <a:spcPts val="2800"/>
              </a:lnSpc>
            </a:pPr>
            <a:endParaRPr lang="en-GB" sz="2400" dirty="0">
              <a:latin typeface="Arial" panose="020B0604020202020204" pitchFamily="34" charset="0"/>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117857859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3352</TotalTime>
  <Words>1672</Words>
  <Application>Microsoft Office PowerPoint</Application>
  <PresentationFormat>On-screen Show (4:3)</PresentationFormat>
  <Paragraphs>96</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Black</vt:lpstr>
      <vt:lpstr>Times New Roman</vt:lpstr>
      <vt:lpstr>Wingdings</vt:lpstr>
      <vt:lpstr>Pixel</vt:lpstr>
      <vt:lpstr>PowerPoint Presentation</vt:lpstr>
      <vt:lpstr>LEAD Principles</vt:lpstr>
      <vt:lpstr>Writing Time</vt:lpstr>
      <vt:lpstr>Noticing Details in a Text </vt:lpstr>
      <vt:lpstr>Noticing Details in a Text  </vt:lpstr>
      <vt:lpstr>Writing Time</vt:lpstr>
      <vt:lpstr>Noticing Details in a Text  </vt:lpstr>
      <vt:lpstr>Verbalising the Grammar-Writing Link</vt:lpstr>
      <vt:lpstr>Writing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405</cp:revision>
  <cp:lastPrinted>2016-04-04T06:59:35Z</cp:lastPrinted>
  <dcterms:created xsi:type="dcterms:W3CDTF">2006-06-23T08:27:44Z</dcterms:created>
  <dcterms:modified xsi:type="dcterms:W3CDTF">2020-01-17T14:06:06Z</dcterms:modified>
</cp:coreProperties>
</file>